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2" r:id="rId6"/>
    <p:sldId id="264" r:id="rId7"/>
    <p:sldId id="260" r:id="rId8"/>
    <p:sldId id="281" r:id="rId9"/>
    <p:sldId id="266" r:id="rId10"/>
    <p:sldId id="268" r:id="rId11"/>
    <p:sldId id="269" r:id="rId12"/>
    <p:sldId id="279" r:id="rId13"/>
    <p:sldId id="280" r:id="rId14"/>
    <p:sldId id="263" r:id="rId1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Hind Vadodara Light" panose="02000000000000000000" pitchFamily="2" charset="0"/>
      <p:regular r:id="rId21"/>
      <p:bold r:id="rId22"/>
    </p:embeddedFont>
    <p:embeddedFont>
      <p:font typeface="Nunito Light" pitchFamily="2" charset="0"/>
      <p:regular r:id="rId23"/>
      <p:italic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  <p:embeddedFont>
      <p:font typeface="Teko Light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4313E7-4A51-4931-A4D1-E32B21B8D7BD}">
  <a:tblStyle styleId="{554313E7-4A51-4931-A4D1-E32B21B8D7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02" y="180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Verwendete Energieträger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Tabelle1!$A$2:$A$9</c:f>
              <c:strCache>
                <c:ptCount val="8"/>
                <c:pt idx="0">
                  <c:v>Braunkohle</c:v>
                </c:pt>
                <c:pt idx="1">
                  <c:v>Steinkohle</c:v>
                </c:pt>
                <c:pt idx="2">
                  <c:v>Atomkraft</c:v>
                </c:pt>
                <c:pt idx="3">
                  <c:v>Erdgas</c:v>
                </c:pt>
                <c:pt idx="4">
                  <c:v>Öl</c:v>
                </c:pt>
                <c:pt idx="5">
                  <c:v>Wasserkraft</c:v>
                </c:pt>
                <c:pt idx="6">
                  <c:v>andere erneuerbare Energien</c:v>
                </c:pt>
                <c:pt idx="7">
                  <c:v>Sonstige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25.5</c:v>
                </c:pt>
                <c:pt idx="1">
                  <c:v>19.399999999999999</c:v>
                </c:pt>
                <c:pt idx="2">
                  <c:v>15.4</c:v>
                </c:pt>
                <c:pt idx="3">
                  <c:v>10.6</c:v>
                </c:pt>
                <c:pt idx="4">
                  <c:v>1</c:v>
                </c:pt>
                <c:pt idx="5">
                  <c:v>3.3</c:v>
                </c:pt>
                <c:pt idx="6">
                  <c:v>20</c:v>
                </c:pt>
                <c:pt idx="7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A-42A8-A613-63E8673B5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e8071f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3e8071f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409c117d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409c117d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6320de4b7d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6320de4b7d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20de4b7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20de4b7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9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2" hasCustomPrompt="1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 lang="de-DE" noProof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 lang="de-DE"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3" r:id="rId11"/>
    <p:sldLayoutId id="2147483664" r:id="rId12"/>
    <p:sldLayoutId id="2147483669" r:id="rId13"/>
    <p:sldLayoutId id="214748367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web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www.5z8.info/how-to-build-a-bomb_u8m3ud_stalin-will-rise-agai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chemie-schule.de/KnowHow/Fossile_Energie" TargetMode="External"/><Relationship Id="rId5" Type="http://schemas.openxmlformats.org/officeDocument/2006/relationships/hyperlink" Target="https://universe.dk/de/mach-dich-schlau/fossile-brennstoffe#:~:text=Die%20fossilen%20Brennstoffe%20sind%20aus,der%20Luft%20Kohlenstoff%20gebunden%20wurde" TargetMode="External"/><Relationship Id="rId4" Type="http://schemas.openxmlformats.org/officeDocument/2006/relationships/hyperlink" Target="https://www.vattenfall.de/glossar/fossile-brennstoffe#:~:text=Heutzutage%20werden%20fossile%20Brennstoffe%20in,zur%20W%C3%A4rmegewinnung%20und%20Stromerzeugung%20genutz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2463121" y="1331450"/>
            <a:ext cx="4217558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Fossile</a:t>
            </a:r>
            <a:r>
              <a:rPr lang="en-DE" dirty="0"/>
              <a:t> </a:t>
            </a:r>
            <a:r>
              <a:rPr lang="en-DE" dirty="0" err="1"/>
              <a:t>Brennstoffe</a:t>
            </a:r>
            <a:br>
              <a:rPr lang="en-DE" dirty="0"/>
            </a:br>
            <a:r>
              <a:rPr lang="en-DE" dirty="0"/>
              <a:t>und </a:t>
            </a:r>
            <a:r>
              <a:rPr lang="en-DE" dirty="0" err="1"/>
              <a:t>ihre</a:t>
            </a:r>
            <a:r>
              <a:rPr lang="en-DE" dirty="0"/>
              <a:t> </a:t>
            </a:r>
            <a:r>
              <a:rPr lang="en-DE" dirty="0" err="1"/>
              <a:t>Entstehung</a:t>
            </a:r>
            <a:endParaRPr dirty="0"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en-DE" dirty="0"/>
              <a:t>on Bendix und Philipp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302525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Was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Alternativen</a:t>
            </a:r>
            <a:r>
              <a:rPr lang="en-DE" dirty="0"/>
              <a:t>?</a:t>
            </a:r>
            <a:endParaRPr dirty="0"/>
          </a:p>
        </p:txBody>
      </p:sp>
      <p:sp>
        <p:nvSpPr>
          <p:cNvPr id="317" name="Google Shape;317;p39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Lohnt es sich, diese Alternativen zu verwenden</a:t>
            </a:r>
            <a:r>
              <a:rPr lang="en-DE" dirty="0"/>
              <a:t>?</a:t>
            </a:r>
            <a:endParaRPr lang="de-DE"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 idx="2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3600" dirty="0" err="1"/>
              <a:t>Alternativen</a:t>
            </a:r>
            <a:endParaRPr sz="3600"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1"/>
          </p:nvPr>
        </p:nvSpPr>
        <p:spPr>
          <a:xfrm flipH="1">
            <a:off x="4562400" y="1924050"/>
            <a:ext cx="3895800" cy="299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DE" sz="1800" dirty="0" err="1"/>
              <a:t>Fossile</a:t>
            </a:r>
            <a:r>
              <a:rPr lang="en-DE" sz="1800" dirty="0"/>
              <a:t> </a:t>
            </a:r>
            <a:r>
              <a:rPr lang="en-DE" sz="1800" dirty="0" err="1"/>
              <a:t>Brennstoffe</a:t>
            </a:r>
            <a:r>
              <a:rPr lang="en-DE" sz="1800" dirty="0"/>
              <a:t> </a:t>
            </a:r>
            <a:r>
              <a:rPr lang="en-DE" sz="1800" dirty="0" err="1"/>
              <a:t>sind</a:t>
            </a:r>
            <a:r>
              <a:rPr lang="en-DE" sz="1800" dirty="0"/>
              <a:t> </a:t>
            </a:r>
            <a:r>
              <a:rPr lang="en-DE" sz="1800" dirty="0" err="1"/>
              <a:t>nur</a:t>
            </a:r>
            <a:r>
              <a:rPr lang="en-DE" sz="1800" dirty="0"/>
              <a:t> </a:t>
            </a:r>
            <a:r>
              <a:rPr lang="en-DE" sz="1800" dirty="0" err="1"/>
              <a:t>begrenzt</a:t>
            </a:r>
            <a:r>
              <a:rPr lang="en-DE" sz="1800" dirty="0"/>
              <a:t> </a:t>
            </a:r>
            <a:r>
              <a:rPr lang="en-DE" sz="1800" dirty="0" err="1"/>
              <a:t>verfügbar</a:t>
            </a:r>
            <a:endParaRPr lang="en-DE" sz="1800" dirty="0"/>
          </a:p>
          <a:p>
            <a:pPr lvl="1" indent="-342900" algn="l">
              <a:buClr>
                <a:schemeClr val="accent1"/>
              </a:buClr>
              <a:buSzPts val="1800"/>
              <a:buChar char="●"/>
            </a:pPr>
            <a:r>
              <a:rPr lang="en-DE" sz="1800" dirty="0" err="1"/>
              <a:t>Deshalb</a:t>
            </a:r>
            <a:r>
              <a:rPr lang="en-DE" sz="1800" dirty="0"/>
              <a:t> </a:t>
            </a:r>
            <a:r>
              <a:rPr lang="en-DE" sz="1800" dirty="0" err="1"/>
              <a:t>brauchen</a:t>
            </a:r>
            <a:r>
              <a:rPr lang="en-DE" sz="1800" dirty="0"/>
              <a:t> </a:t>
            </a:r>
            <a:r>
              <a:rPr lang="en-DE" sz="1800" dirty="0" err="1"/>
              <a:t>wir</a:t>
            </a:r>
            <a:r>
              <a:rPr lang="en-DE" sz="1800" dirty="0"/>
              <a:t> </a:t>
            </a:r>
            <a:r>
              <a:rPr lang="en-DE" sz="1800" dirty="0" err="1"/>
              <a:t>alternativen</a:t>
            </a:r>
            <a:endParaRPr lang="en-DE" sz="1800" dirty="0"/>
          </a:p>
          <a:p>
            <a:pPr lvl="1" indent="-342900" algn="l">
              <a:buClr>
                <a:schemeClr val="accent1"/>
              </a:buClr>
              <a:buSzPts val="1800"/>
              <a:buChar char="●"/>
            </a:pPr>
            <a:endParaRPr lang="en-DE"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DE" sz="1800" dirty="0" err="1"/>
              <a:t>Erneuerbare</a:t>
            </a:r>
            <a:r>
              <a:rPr lang="en-DE" sz="1800" dirty="0"/>
              <a:t> </a:t>
            </a:r>
            <a:r>
              <a:rPr lang="en-DE" sz="1800" dirty="0" err="1"/>
              <a:t>Energie</a:t>
            </a:r>
            <a:endParaRPr lang="en-DE" sz="1800" dirty="0"/>
          </a:p>
          <a:p>
            <a:pPr lvl="1" indent="-342900" algn="l">
              <a:buClr>
                <a:schemeClr val="accent1"/>
              </a:buClr>
              <a:buSzPts val="1800"/>
              <a:buChar char="●"/>
            </a:pPr>
            <a:r>
              <a:rPr lang="en-DE" sz="1800" dirty="0" err="1"/>
              <a:t>Wasserkraft</a:t>
            </a:r>
            <a:endParaRPr lang="en-DE" sz="1800" dirty="0"/>
          </a:p>
          <a:p>
            <a:pPr lvl="1" indent="-342900" algn="l">
              <a:buClr>
                <a:schemeClr val="accent1"/>
              </a:buClr>
              <a:buSzPts val="1800"/>
              <a:buChar char="●"/>
            </a:pPr>
            <a:r>
              <a:rPr lang="en-DE" sz="1800" dirty="0" err="1"/>
              <a:t>Sonnen</a:t>
            </a:r>
            <a:r>
              <a:rPr lang="en-DE" sz="1800" dirty="0"/>
              <a:t>- und </a:t>
            </a:r>
            <a:r>
              <a:rPr lang="en-DE" sz="1800" dirty="0" err="1"/>
              <a:t>Windenergie</a:t>
            </a:r>
            <a:endParaRPr lang="en-DE" sz="1800" dirty="0"/>
          </a:p>
          <a:p>
            <a:pPr algn="l">
              <a:buClr>
                <a:schemeClr val="accent1"/>
              </a:buClr>
              <a:buSzPts val="1800"/>
              <a:buChar char="●"/>
            </a:pPr>
            <a:r>
              <a:rPr sz="1800" dirty="0" err="1"/>
              <a:t>Atomkraft</a:t>
            </a:r>
            <a:endParaRPr sz="1800" dirty="0"/>
          </a:p>
        </p:txBody>
      </p:sp>
      <p:grpSp>
        <p:nvGrpSpPr>
          <p:cNvPr id="326" name="Google Shape;326;p40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327" name="Google Shape;327;p40"/>
            <p:cNvSpPr/>
            <p:nvPr/>
          </p:nvSpPr>
          <p:spPr>
            <a:xfrm>
              <a:off x="-368950" y="3484925"/>
              <a:ext cx="179450" cy="231375"/>
            </a:xfrm>
            <a:custGeom>
              <a:avLst/>
              <a:gdLst/>
              <a:ahLst/>
              <a:cxnLst/>
              <a:rect l="l" t="t" r="r" b="b"/>
              <a:pathLst>
                <a:path w="7178" h="9255" extrusionOk="0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-368950" y="3431250"/>
              <a:ext cx="179450" cy="148650"/>
            </a:xfrm>
            <a:custGeom>
              <a:avLst/>
              <a:gdLst/>
              <a:ahLst/>
              <a:cxnLst/>
              <a:rect l="l" t="t" r="r" b="b"/>
              <a:pathLst>
                <a:path w="7178" h="5946" extrusionOk="0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-522725" y="3579875"/>
              <a:ext cx="153975" cy="134125"/>
            </a:xfrm>
            <a:custGeom>
              <a:avLst/>
              <a:gdLst/>
              <a:ahLst/>
              <a:cxnLst/>
              <a:rect l="l" t="t" r="r" b="b"/>
              <a:pathLst>
                <a:path w="6159" h="5365" extrusionOk="0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-399075" y="3431250"/>
              <a:ext cx="30150" cy="159450"/>
            </a:xfrm>
            <a:custGeom>
              <a:avLst/>
              <a:gdLst/>
              <a:ahLst/>
              <a:cxnLst/>
              <a:rect l="l" t="t" r="r" b="b"/>
              <a:pathLst>
                <a:path w="1206" h="6378" extrusionOk="0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-785950" y="3335425"/>
              <a:ext cx="232250" cy="103825"/>
            </a:xfrm>
            <a:custGeom>
              <a:avLst/>
              <a:gdLst/>
              <a:ahLst/>
              <a:cxnLst/>
              <a:rect l="l" t="t" r="r" b="b"/>
              <a:pathLst>
                <a:path w="9290" h="4153" extrusionOk="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-609150" y="2887950"/>
              <a:ext cx="152700" cy="107925"/>
            </a:xfrm>
            <a:custGeom>
              <a:avLst/>
              <a:gdLst/>
              <a:ahLst/>
              <a:cxnLst/>
              <a:rect l="l" t="t" r="r" b="b"/>
              <a:pathLst>
                <a:path w="6108" h="4317" extrusionOk="0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-488350" y="2898250"/>
              <a:ext cx="302925" cy="505400"/>
            </a:xfrm>
            <a:custGeom>
              <a:avLst/>
              <a:gdLst/>
              <a:ahLst/>
              <a:cxnLst/>
              <a:rect l="l" t="t" r="r" b="b"/>
              <a:pathLst>
                <a:path w="12117" h="20216" extrusionOk="0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-792500" y="2732425"/>
              <a:ext cx="205875" cy="441650"/>
            </a:xfrm>
            <a:custGeom>
              <a:avLst/>
              <a:gdLst/>
              <a:ahLst/>
              <a:cxnLst/>
              <a:rect l="l" t="t" r="r" b="b"/>
              <a:pathLst>
                <a:path w="8235" h="17666" extrusionOk="0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-792500" y="2820125"/>
              <a:ext cx="205875" cy="353950"/>
            </a:xfrm>
            <a:custGeom>
              <a:avLst/>
              <a:gdLst/>
              <a:ahLst/>
              <a:cxnLst/>
              <a:rect l="l" t="t" r="r" b="b"/>
              <a:pathLst>
                <a:path w="8235" h="14158" extrusionOk="0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-747150" y="3174050"/>
              <a:ext cx="115350" cy="32075"/>
            </a:xfrm>
            <a:custGeom>
              <a:avLst/>
              <a:gdLst/>
              <a:ahLst/>
              <a:cxnLst/>
              <a:rect l="l" t="t" r="r" b="b"/>
              <a:pathLst>
                <a:path w="4614" h="1283" extrusionOk="0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-726775" y="3206100"/>
              <a:ext cx="74600" cy="15450"/>
            </a:xfrm>
            <a:custGeom>
              <a:avLst/>
              <a:gdLst/>
              <a:ahLst/>
              <a:cxnLst/>
              <a:rect l="l" t="t" r="r" b="b"/>
              <a:pathLst>
                <a:path w="2984" h="618" extrusionOk="0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-654150" y="2853950"/>
              <a:ext cx="175575" cy="168825"/>
            </a:xfrm>
            <a:custGeom>
              <a:avLst/>
              <a:gdLst/>
              <a:ahLst/>
              <a:cxnLst/>
              <a:rect l="l" t="t" r="r" b="b"/>
              <a:pathLst>
                <a:path w="7023" h="6753" extrusionOk="0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-640325" y="2866700"/>
              <a:ext cx="148800" cy="143150"/>
            </a:xfrm>
            <a:custGeom>
              <a:avLst/>
              <a:gdLst/>
              <a:ahLst/>
              <a:cxnLst/>
              <a:rect l="l" t="t" r="r" b="b"/>
              <a:pathLst>
                <a:path w="5952" h="5726" extrusionOk="0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-736000" y="2597100"/>
              <a:ext cx="92850" cy="135350"/>
            </a:xfrm>
            <a:custGeom>
              <a:avLst/>
              <a:gdLst/>
              <a:ahLst/>
              <a:cxnLst/>
              <a:rect l="l" t="t" r="r" b="b"/>
              <a:pathLst>
                <a:path w="3714" h="5414" extrusionOk="0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769300" y="2573725"/>
              <a:ext cx="159450" cy="23400"/>
            </a:xfrm>
            <a:custGeom>
              <a:avLst/>
              <a:gdLst/>
              <a:ahLst/>
              <a:cxnLst/>
              <a:rect l="l" t="t" r="r" b="b"/>
              <a:pathLst>
                <a:path w="6378" h="936" extrusionOk="0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917025" y="3394950"/>
              <a:ext cx="756225" cy="56875"/>
            </a:xfrm>
            <a:custGeom>
              <a:avLst/>
              <a:gdLst/>
              <a:ahLst/>
              <a:cxnLst/>
              <a:rect l="l" t="t" r="r" b="b"/>
              <a:pathLst>
                <a:path w="30249" h="2275" extrusionOk="0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1056625" y="3705125"/>
              <a:ext cx="917100" cy="55625"/>
            </a:xfrm>
            <a:custGeom>
              <a:avLst/>
              <a:gdLst/>
              <a:ahLst/>
              <a:cxnLst/>
              <a:rect l="l" t="t" r="r" b="b"/>
              <a:pathLst>
                <a:path w="36684" h="2225" extrusionOk="0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777450" y="2985250"/>
              <a:ext cx="6775" cy="60525"/>
            </a:xfrm>
            <a:custGeom>
              <a:avLst/>
              <a:gdLst/>
              <a:ahLst/>
              <a:cxnLst/>
              <a:rect l="l" t="t" r="r" b="b"/>
              <a:pathLst>
                <a:path w="271" h="2421" extrusionOk="0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777450" y="2760475"/>
              <a:ext cx="6775" cy="160775"/>
            </a:xfrm>
            <a:custGeom>
              <a:avLst/>
              <a:gdLst/>
              <a:ahLst/>
              <a:cxnLst/>
              <a:rect l="l" t="t" r="r" b="b"/>
              <a:pathLst>
                <a:path w="271" h="6431" extrusionOk="0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898425" y="3406650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853425" y="3406800"/>
              <a:ext cx="195575" cy="6775"/>
            </a:xfrm>
            <a:custGeom>
              <a:avLst/>
              <a:gdLst/>
              <a:ahLst/>
              <a:cxnLst/>
              <a:rect l="l" t="t" r="r" b="b"/>
              <a:pathLst>
                <a:path w="7823" h="271" extrusionOk="0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316175" y="3160825"/>
              <a:ext cx="31375" cy="214300"/>
            </a:xfrm>
            <a:custGeom>
              <a:avLst/>
              <a:gdLst/>
              <a:ahLst/>
              <a:cxnLst/>
              <a:rect l="l" t="t" r="r" b="b"/>
              <a:pathLst>
                <a:path w="1255" h="8572" extrusionOk="0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50"/>
          <p:cNvGrpSpPr/>
          <p:nvPr/>
        </p:nvGrpSpPr>
        <p:grpSpPr>
          <a:xfrm>
            <a:off x="2000121" y="2003104"/>
            <a:ext cx="5143757" cy="3140396"/>
            <a:chOff x="4821100" y="4107225"/>
            <a:chExt cx="1146650" cy="700075"/>
          </a:xfrm>
        </p:grpSpPr>
        <p:sp>
          <p:nvSpPr>
            <p:cNvPr id="790" name="Google Shape;790;p50"/>
            <p:cNvSpPr/>
            <p:nvPr/>
          </p:nvSpPr>
          <p:spPr>
            <a:xfrm>
              <a:off x="4990425" y="4117125"/>
              <a:ext cx="111275" cy="550575"/>
            </a:xfrm>
            <a:custGeom>
              <a:avLst/>
              <a:gdLst/>
              <a:ahLst/>
              <a:cxnLst/>
              <a:rect l="l" t="t" r="r" b="b"/>
              <a:pathLst>
                <a:path w="4451" h="22023" extrusionOk="0">
                  <a:moveTo>
                    <a:pt x="1" y="1"/>
                  </a:moveTo>
                  <a:lnTo>
                    <a:pt x="1" y="19798"/>
                  </a:lnTo>
                  <a:cubicBezTo>
                    <a:pt x="1" y="21024"/>
                    <a:pt x="1000" y="22023"/>
                    <a:pt x="2226" y="22023"/>
                  </a:cubicBezTo>
                  <a:cubicBezTo>
                    <a:pt x="3452" y="22023"/>
                    <a:pt x="4451" y="21024"/>
                    <a:pt x="4451" y="19798"/>
                  </a:cubicBezTo>
                  <a:lnTo>
                    <a:pt x="4451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5009750" y="4136275"/>
              <a:ext cx="72825" cy="512125"/>
            </a:xfrm>
            <a:custGeom>
              <a:avLst/>
              <a:gdLst/>
              <a:ahLst/>
              <a:cxnLst/>
              <a:rect l="l" t="t" r="r" b="b"/>
              <a:pathLst>
                <a:path w="2913" h="20485" extrusionOk="0">
                  <a:moveTo>
                    <a:pt x="0" y="0"/>
                  </a:moveTo>
                  <a:lnTo>
                    <a:pt x="0" y="19032"/>
                  </a:lnTo>
                  <a:cubicBezTo>
                    <a:pt x="0" y="19833"/>
                    <a:pt x="652" y="20485"/>
                    <a:pt x="1453" y="20485"/>
                  </a:cubicBezTo>
                  <a:cubicBezTo>
                    <a:pt x="2261" y="20485"/>
                    <a:pt x="2905" y="19833"/>
                    <a:pt x="2912" y="19032"/>
                  </a:cubicBezTo>
                  <a:lnTo>
                    <a:pt x="2912" y="0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4967950" y="4107225"/>
              <a:ext cx="156425" cy="16850"/>
            </a:xfrm>
            <a:custGeom>
              <a:avLst/>
              <a:gdLst/>
              <a:ahLst/>
              <a:cxnLst/>
              <a:rect l="l" t="t" r="r" b="b"/>
              <a:pathLst>
                <a:path w="6257" h="674" extrusionOk="0">
                  <a:moveTo>
                    <a:pt x="446" y="0"/>
                  </a:moveTo>
                  <a:cubicBezTo>
                    <a:pt x="0" y="0"/>
                    <a:pt x="0" y="673"/>
                    <a:pt x="446" y="673"/>
                  </a:cubicBezTo>
                  <a:lnTo>
                    <a:pt x="5803" y="673"/>
                  </a:lnTo>
                  <a:cubicBezTo>
                    <a:pt x="6257" y="673"/>
                    <a:pt x="6257" y="0"/>
                    <a:pt x="5803" y="0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4990425" y="4117125"/>
              <a:ext cx="111275" cy="550575"/>
            </a:xfrm>
            <a:custGeom>
              <a:avLst/>
              <a:gdLst/>
              <a:ahLst/>
              <a:cxnLst/>
              <a:rect l="l" t="t" r="r" b="b"/>
              <a:pathLst>
                <a:path w="4451" h="22023" extrusionOk="0">
                  <a:moveTo>
                    <a:pt x="1" y="1"/>
                  </a:moveTo>
                  <a:lnTo>
                    <a:pt x="1" y="19798"/>
                  </a:lnTo>
                  <a:cubicBezTo>
                    <a:pt x="1" y="21024"/>
                    <a:pt x="1000" y="22023"/>
                    <a:pt x="2226" y="22023"/>
                  </a:cubicBezTo>
                  <a:cubicBezTo>
                    <a:pt x="3452" y="22023"/>
                    <a:pt x="4451" y="21024"/>
                    <a:pt x="4451" y="19798"/>
                  </a:cubicBezTo>
                  <a:lnTo>
                    <a:pt x="4451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5009750" y="4334500"/>
              <a:ext cx="72825" cy="319750"/>
            </a:xfrm>
            <a:custGeom>
              <a:avLst/>
              <a:gdLst/>
              <a:ahLst/>
              <a:cxnLst/>
              <a:rect l="l" t="t" r="r" b="b"/>
              <a:pathLst>
                <a:path w="2913" h="12790" extrusionOk="0">
                  <a:moveTo>
                    <a:pt x="2113" y="1"/>
                  </a:moveTo>
                  <a:cubicBezTo>
                    <a:pt x="1528" y="1"/>
                    <a:pt x="955" y="71"/>
                    <a:pt x="399" y="71"/>
                  </a:cubicBezTo>
                  <a:cubicBezTo>
                    <a:pt x="265" y="71"/>
                    <a:pt x="132" y="67"/>
                    <a:pt x="0" y="57"/>
                  </a:cubicBezTo>
                  <a:lnTo>
                    <a:pt x="0" y="11372"/>
                  </a:lnTo>
                  <a:cubicBezTo>
                    <a:pt x="21" y="12159"/>
                    <a:pt x="666" y="12789"/>
                    <a:pt x="1453" y="12789"/>
                  </a:cubicBezTo>
                  <a:cubicBezTo>
                    <a:pt x="2246" y="12789"/>
                    <a:pt x="2891" y="12159"/>
                    <a:pt x="2912" y="11372"/>
                  </a:cubicBezTo>
                  <a:lnTo>
                    <a:pt x="2912" y="57"/>
                  </a:lnTo>
                  <a:cubicBezTo>
                    <a:pt x="2644" y="15"/>
                    <a:pt x="2377" y="1"/>
                    <a:pt x="2113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4967950" y="4107225"/>
              <a:ext cx="156425" cy="16850"/>
            </a:xfrm>
            <a:custGeom>
              <a:avLst/>
              <a:gdLst/>
              <a:ahLst/>
              <a:cxnLst/>
              <a:rect l="l" t="t" r="r" b="b"/>
              <a:pathLst>
                <a:path w="6257" h="674" extrusionOk="0">
                  <a:moveTo>
                    <a:pt x="446" y="0"/>
                  </a:moveTo>
                  <a:cubicBezTo>
                    <a:pt x="0" y="0"/>
                    <a:pt x="0" y="673"/>
                    <a:pt x="446" y="673"/>
                  </a:cubicBezTo>
                  <a:lnTo>
                    <a:pt x="5803" y="673"/>
                  </a:lnTo>
                  <a:cubicBezTo>
                    <a:pt x="6257" y="673"/>
                    <a:pt x="6257" y="0"/>
                    <a:pt x="5803" y="0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5338700" y="4117125"/>
              <a:ext cx="111250" cy="550575"/>
            </a:xfrm>
            <a:custGeom>
              <a:avLst/>
              <a:gdLst/>
              <a:ahLst/>
              <a:cxnLst/>
              <a:rect l="l" t="t" r="r" b="b"/>
              <a:pathLst>
                <a:path w="4450" h="22023" extrusionOk="0">
                  <a:moveTo>
                    <a:pt x="0" y="1"/>
                  </a:moveTo>
                  <a:lnTo>
                    <a:pt x="0" y="21258"/>
                  </a:lnTo>
                  <a:cubicBezTo>
                    <a:pt x="0" y="21676"/>
                    <a:pt x="340" y="22023"/>
                    <a:pt x="765" y="22023"/>
                  </a:cubicBezTo>
                  <a:lnTo>
                    <a:pt x="3692" y="22023"/>
                  </a:lnTo>
                  <a:cubicBezTo>
                    <a:pt x="4110" y="22023"/>
                    <a:pt x="4450" y="21676"/>
                    <a:pt x="4450" y="21258"/>
                  </a:cubicBezTo>
                  <a:lnTo>
                    <a:pt x="4450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5358000" y="4521550"/>
              <a:ext cx="72825" cy="125975"/>
            </a:xfrm>
            <a:custGeom>
              <a:avLst/>
              <a:gdLst/>
              <a:ahLst/>
              <a:cxnLst/>
              <a:rect l="l" t="t" r="r" b="b"/>
              <a:pathLst>
                <a:path w="2913" h="5039" extrusionOk="0">
                  <a:moveTo>
                    <a:pt x="0" y="0"/>
                  </a:moveTo>
                  <a:lnTo>
                    <a:pt x="0" y="3621"/>
                  </a:lnTo>
                  <a:cubicBezTo>
                    <a:pt x="22" y="4408"/>
                    <a:pt x="667" y="5038"/>
                    <a:pt x="1453" y="5038"/>
                  </a:cubicBezTo>
                  <a:cubicBezTo>
                    <a:pt x="2247" y="5038"/>
                    <a:pt x="2891" y="4408"/>
                    <a:pt x="2913" y="3621"/>
                  </a:cubicBezTo>
                  <a:lnTo>
                    <a:pt x="2913" y="0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5316200" y="4107225"/>
              <a:ext cx="156425" cy="16850"/>
            </a:xfrm>
            <a:custGeom>
              <a:avLst/>
              <a:gdLst/>
              <a:ahLst/>
              <a:cxnLst/>
              <a:rect l="l" t="t" r="r" b="b"/>
              <a:pathLst>
                <a:path w="6257" h="674" extrusionOk="0">
                  <a:moveTo>
                    <a:pt x="454" y="0"/>
                  </a:moveTo>
                  <a:cubicBezTo>
                    <a:pt x="0" y="0"/>
                    <a:pt x="0" y="673"/>
                    <a:pt x="454" y="673"/>
                  </a:cubicBezTo>
                  <a:lnTo>
                    <a:pt x="5803" y="673"/>
                  </a:lnTo>
                  <a:cubicBezTo>
                    <a:pt x="6257" y="673"/>
                    <a:pt x="6257" y="0"/>
                    <a:pt x="5803" y="0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5686950" y="4117125"/>
              <a:ext cx="111450" cy="550575"/>
            </a:xfrm>
            <a:custGeom>
              <a:avLst/>
              <a:gdLst/>
              <a:ahLst/>
              <a:cxnLst/>
              <a:rect l="l" t="t" r="r" b="b"/>
              <a:pathLst>
                <a:path w="4458" h="22023" extrusionOk="0">
                  <a:moveTo>
                    <a:pt x="0" y="1"/>
                  </a:moveTo>
                  <a:lnTo>
                    <a:pt x="0" y="19798"/>
                  </a:lnTo>
                  <a:cubicBezTo>
                    <a:pt x="0" y="21024"/>
                    <a:pt x="1000" y="22023"/>
                    <a:pt x="2232" y="22023"/>
                  </a:cubicBezTo>
                  <a:cubicBezTo>
                    <a:pt x="3458" y="22023"/>
                    <a:pt x="4450" y="21024"/>
                    <a:pt x="4457" y="19798"/>
                  </a:cubicBezTo>
                  <a:lnTo>
                    <a:pt x="4457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5706250" y="4299400"/>
              <a:ext cx="72825" cy="348125"/>
            </a:xfrm>
            <a:custGeom>
              <a:avLst/>
              <a:gdLst/>
              <a:ahLst/>
              <a:cxnLst/>
              <a:rect l="l" t="t" r="r" b="b"/>
              <a:pathLst>
                <a:path w="2913" h="13925" extrusionOk="0">
                  <a:moveTo>
                    <a:pt x="2913" y="1"/>
                  </a:moveTo>
                  <a:cubicBezTo>
                    <a:pt x="1942" y="8"/>
                    <a:pt x="986" y="1"/>
                    <a:pt x="1" y="36"/>
                  </a:cubicBezTo>
                  <a:lnTo>
                    <a:pt x="1" y="12507"/>
                  </a:lnTo>
                  <a:cubicBezTo>
                    <a:pt x="22" y="13294"/>
                    <a:pt x="667" y="13924"/>
                    <a:pt x="1460" y="13924"/>
                  </a:cubicBezTo>
                  <a:cubicBezTo>
                    <a:pt x="2247" y="13924"/>
                    <a:pt x="2892" y="13294"/>
                    <a:pt x="2913" y="12507"/>
                  </a:cubicBezTo>
                  <a:lnTo>
                    <a:pt x="2913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5664450" y="4107225"/>
              <a:ext cx="156450" cy="16850"/>
            </a:xfrm>
            <a:custGeom>
              <a:avLst/>
              <a:gdLst/>
              <a:ahLst/>
              <a:cxnLst/>
              <a:rect l="l" t="t" r="r" b="b"/>
              <a:pathLst>
                <a:path w="6258" h="674" extrusionOk="0">
                  <a:moveTo>
                    <a:pt x="454" y="0"/>
                  </a:moveTo>
                  <a:cubicBezTo>
                    <a:pt x="1" y="0"/>
                    <a:pt x="1" y="673"/>
                    <a:pt x="454" y="673"/>
                  </a:cubicBezTo>
                  <a:lnTo>
                    <a:pt x="5811" y="673"/>
                  </a:lnTo>
                  <a:cubicBezTo>
                    <a:pt x="6257" y="673"/>
                    <a:pt x="6257" y="0"/>
                    <a:pt x="5811" y="0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4821100" y="4185675"/>
              <a:ext cx="1146650" cy="621625"/>
            </a:xfrm>
            <a:custGeom>
              <a:avLst/>
              <a:gdLst/>
              <a:ahLst/>
              <a:cxnLst/>
              <a:rect l="l" t="t" r="r" b="b"/>
              <a:pathLst>
                <a:path w="45866" h="24865" extrusionOk="0">
                  <a:moveTo>
                    <a:pt x="45093" y="3395"/>
                  </a:moveTo>
                  <a:lnTo>
                    <a:pt x="45093" y="22512"/>
                  </a:lnTo>
                  <a:lnTo>
                    <a:pt x="772" y="22512"/>
                  </a:lnTo>
                  <a:lnTo>
                    <a:pt x="772" y="3395"/>
                  </a:lnTo>
                  <a:close/>
                  <a:moveTo>
                    <a:pt x="1275" y="1"/>
                  </a:moveTo>
                  <a:cubicBezTo>
                    <a:pt x="574" y="1"/>
                    <a:pt x="0" y="568"/>
                    <a:pt x="0" y="1276"/>
                  </a:cubicBezTo>
                  <a:lnTo>
                    <a:pt x="0" y="24864"/>
                  </a:lnTo>
                  <a:lnTo>
                    <a:pt x="45865" y="24864"/>
                  </a:lnTo>
                  <a:lnTo>
                    <a:pt x="45865" y="1276"/>
                  </a:lnTo>
                  <a:cubicBezTo>
                    <a:pt x="45865" y="568"/>
                    <a:pt x="45291" y="1"/>
                    <a:pt x="4459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4821100" y="4291075"/>
              <a:ext cx="1146650" cy="516225"/>
            </a:xfrm>
            <a:custGeom>
              <a:avLst/>
              <a:gdLst/>
              <a:ahLst/>
              <a:cxnLst/>
              <a:rect l="l" t="t" r="r" b="b"/>
              <a:pathLst>
                <a:path w="45866" h="20649" extrusionOk="0">
                  <a:moveTo>
                    <a:pt x="45865" y="1"/>
                  </a:moveTo>
                  <a:cubicBezTo>
                    <a:pt x="45617" y="454"/>
                    <a:pt x="45362" y="894"/>
                    <a:pt x="45093" y="1326"/>
                  </a:cubicBezTo>
                  <a:lnTo>
                    <a:pt x="45093" y="18296"/>
                  </a:lnTo>
                  <a:lnTo>
                    <a:pt x="772" y="18296"/>
                  </a:lnTo>
                  <a:lnTo>
                    <a:pt x="772" y="16829"/>
                  </a:lnTo>
                  <a:lnTo>
                    <a:pt x="0" y="16907"/>
                  </a:lnTo>
                  <a:lnTo>
                    <a:pt x="0" y="20648"/>
                  </a:lnTo>
                  <a:lnTo>
                    <a:pt x="45865" y="20648"/>
                  </a:lnTo>
                  <a:lnTo>
                    <a:pt x="45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4853675" y="4198275"/>
              <a:ext cx="447850" cy="6575"/>
            </a:xfrm>
            <a:custGeom>
              <a:avLst/>
              <a:gdLst/>
              <a:ahLst/>
              <a:cxnLst/>
              <a:rect l="l" t="t" r="r" b="b"/>
              <a:pathLst>
                <a:path w="17914" h="263" extrusionOk="0">
                  <a:moveTo>
                    <a:pt x="178" y="0"/>
                  </a:moveTo>
                  <a:cubicBezTo>
                    <a:pt x="1" y="0"/>
                    <a:pt x="1" y="262"/>
                    <a:pt x="178" y="262"/>
                  </a:cubicBezTo>
                  <a:lnTo>
                    <a:pt x="17743" y="262"/>
                  </a:lnTo>
                  <a:cubicBezTo>
                    <a:pt x="17913" y="262"/>
                    <a:pt x="17913" y="0"/>
                    <a:pt x="177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50"/>
          <p:cNvSpPr txBox="1">
            <a:spLocks noGrp="1"/>
          </p:cNvSpPr>
          <p:nvPr>
            <p:ph type="ctrTitle" idx="4294967295"/>
          </p:nvPr>
        </p:nvSpPr>
        <p:spPr>
          <a:xfrm flipH="1">
            <a:off x="3953395" y="2305604"/>
            <a:ext cx="12372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>
                <a:solidFill>
                  <a:schemeClr val="lt1"/>
                </a:solidFill>
              </a:rPr>
              <a:t>Erdöl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06" name="Google Shape;806;p5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/>
              <a:t>Diskussionsfrage</a:t>
            </a:r>
            <a:endParaRPr dirty="0"/>
          </a:p>
        </p:txBody>
      </p:sp>
      <p:sp>
        <p:nvSpPr>
          <p:cNvPr id="811" name="Google Shape;811;p50"/>
          <p:cNvSpPr txBox="1">
            <a:spLocks noGrp="1"/>
          </p:cNvSpPr>
          <p:nvPr>
            <p:ph type="subTitle" idx="4294967295"/>
          </p:nvPr>
        </p:nvSpPr>
        <p:spPr>
          <a:xfrm flipH="1">
            <a:off x="2000119" y="1337945"/>
            <a:ext cx="5143757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400" dirty="0"/>
              <a:t>Was ist eure Meinung zu fossilen Brennstoffen</a:t>
            </a:r>
            <a:r>
              <a:rPr lang="en-DE" sz="1400" dirty="0"/>
              <a:t> </a:t>
            </a:r>
            <a:endParaRPr sz="1400" dirty="0"/>
          </a:p>
        </p:txBody>
      </p:sp>
      <p:sp>
        <p:nvSpPr>
          <p:cNvPr id="813" name="Google Shape;813;p50"/>
          <p:cNvSpPr txBox="1">
            <a:spLocks noGrp="1"/>
          </p:cNvSpPr>
          <p:nvPr>
            <p:ph type="ctrTitle" idx="4294967295"/>
          </p:nvPr>
        </p:nvSpPr>
        <p:spPr>
          <a:xfrm flipH="1">
            <a:off x="2176304" y="2305604"/>
            <a:ext cx="12372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>
                <a:solidFill>
                  <a:schemeClr val="lt1"/>
                </a:solidFill>
              </a:rPr>
              <a:t>Erdgas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14" name="Google Shape;814;p50"/>
          <p:cNvSpPr txBox="1">
            <a:spLocks noGrp="1"/>
          </p:cNvSpPr>
          <p:nvPr>
            <p:ph type="ctrTitle" idx="4294967295"/>
          </p:nvPr>
        </p:nvSpPr>
        <p:spPr>
          <a:xfrm flipH="1">
            <a:off x="5717016" y="2305591"/>
            <a:ext cx="12372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>
                <a:solidFill>
                  <a:schemeClr val="lt1"/>
                </a:solidFill>
              </a:rPr>
              <a:t>Kohle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title"/>
          </p:nvPr>
        </p:nvSpPr>
        <p:spPr>
          <a:xfrm>
            <a:off x="2426373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Ende</a:t>
            </a:r>
            <a:endParaRPr dirty="0"/>
          </a:p>
        </p:txBody>
      </p:sp>
      <p:sp>
        <p:nvSpPr>
          <p:cNvPr id="820" name="Google Shape;820;p51"/>
          <p:cNvSpPr/>
          <p:nvPr/>
        </p:nvSpPr>
        <p:spPr>
          <a:xfrm>
            <a:off x="3324600" y="3143250"/>
            <a:ext cx="2494800" cy="249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51"/>
          <p:cNvSpPr/>
          <p:nvPr/>
        </p:nvSpPr>
        <p:spPr>
          <a:xfrm>
            <a:off x="6087325" y="3143250"/>
            <a:ext cx="2494800" cy="249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1"/>
          <p:cNvSpPr/>
          <p:nvPr/>
        </p:nvSpPr>
        <p:spPr>
          <a:xfrm>
            <a:off x="383000" y="3143250"/>
            <a:ext cx="2494800" cy="249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" name="Google Shape;824;p51"/>
          <p:cNvGrpSpPr/>
          <p:nvPr/>
        </p:nvGrpSpPr>
        <p:grpSpPr>
          <a:xfrm>
            <a:off x="2946557" y="2044531"/>
            <a:ext cx="3256598" cy="2558967"/>
            <a:chOff x="4147875" y="986011"/>
            <a:chExt cx="3842140" cy="3019074"/>
          </a:xfrm>
        </p:grpSpPr>
        <p:sp>
          <p:nvSpPr>
            <p:cNvPr id="825" name="Google Shape;825;p51"/>
            <p:cNvSpPr/>
            <p:nvPr/>
          </p:nvSpPr>
          <p:spPr>
            <a:xfrm>
              <a:off x="5591742" y="3553821"/>
              <a:ext cx="954407" cy="41927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5619445" y="3553821"/>
              <a:ext cx="849745" cy="335160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5520135" y="3939716"/>
              <a:ext cx="1097573" cy="65369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4147875" y="1157727"/>
              <a:ext cx="3842140" cy="2479534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4147875" y="986011"/>
              <a:ext cx="3842140" cy="2359231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4351050" y="1150770"/>
              <a:ext cx="3435791" cy="1934437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51"/>
          <p:cNvGrpSpPr/>
          <p:nvPr/>
        </p:nvGrpSpPr>
        <p:grpSpPr>
          <a:xfrm>
            <a:off x="6862130" y="2875481"/>
            <a:ext cx="945191" cy="1728011"/>
            <a:chOff x="6417224" y="2247097"/>
            <a:chExt cx="951950" cy="1740368"/>
          </a:xfrm>
        </p:grpSpPr>
        <p:sp>
          <p:nvSpPr>
            <p:cNvPr id="834" name="Google Shape;834;p51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51"/>
          <p:cNvGrpSpPr/>
          <p:nvPr/>
        </p:nvGrpSpPr>
        <p:grpSpPr>
          <a:xfrm>
            <a:off x="1000418" y="2721486"/>
            <a:ext cx="1417013" cy="1882019"/>
            <a:chOff x="3580725" y="2020075"/>
            <a:chExt cx="1344925" cy="1786275"/>
          </a:xfrm>
        </p:grpSpPr>
        <p:sp>
          <p:nvSpPr>
            <p:cNvPr id="843" name="Google Shape;843;p51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58A7A17E-C221-4C53-92B8-E8EB6D870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654" y="3079788"/>
            <a:ext cx="664142" cy="13497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D43888B-BECC-94E9-2374-005D1058B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768" y="2184181"/>
            <a:ext cx="2924791" cy="1639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D48C8AF-99F5-45E3-2FF8-5C1DD6C6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125" y="2814281"/>
            <a:ext cx="1201130" cy="1599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2FDF4C8-6C38-C0D9-1DDF-1576C25CA35A}"/>
              </a:ext>
            </a:extLst>
          </p:cNvPr>
          <p:cNvSpPr/>
          <p:nvPr/>
        </p:nvSpPr>
        <p:spPr>
          <a:xfrm>
            <a:off x="1809750" y="0"/>
            <a:ext cx="6708406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p34"/>
          <p:cNvSpPr/>
          <p:nvPr/>
        </p:nvSpPr>
        <p:spPr>
          <a:xfrm>
            <a:off x="-662550" y="-1362900"/>
            <a:ext cx="3805800" cy="380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>
                <a:solidFill>
                  <a:schemeClr val="lt1"/>
                </a:solidFill>
              </a:rPr>
              <a:t>Quellen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Google Shape;246;p34">
            <a:extLst>
              <a:ext uri="{FF2B5EF4-FFF2-40B4-BE49-F238E27FC236}">
                <a16:creationId xmlns:a16="http://schemas.microsoft.com/office/drawing/2014/main" id="{9B59AC6D-53EC-606C-D761-54878B5E3FFA}"/>
              </a:ext>
            </a:extLst>
          </p:cNvPr>
          <p:cNvSpPr txBox="1">
            <a:spLocks/>
          </p:cNvSpPr>
          <p:nvPr/>
        </p:nvSpPr>
        <p:spPr>
          <a:xfrm>
            <a:off x="1823853" y="0"/>
            <a:ext cx="6694303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4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4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4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4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4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4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4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4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4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https://www.vattenfall.de/glossar/fossile-brennstoffe#:~:text=Heutzutage%20werden%20fossile%20Brennstoffe%20in,zur%20W%C3%A4rmegewinnung%20und%20Stromerzeugung%20genutzt</a:t>
            </a:r>
            <a:endParaRPr lang="en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5"/>
              </a:rPr>
              <a:t>https://universe.dk/de/mach-dich-schlau/fossile-brennstoffe#:~:text=Die%20fossilen%20Brennstoffe%20sind%20aus,der%20Luft%20Kohlenstoff%20gebunden%20wurde</a:t>
            </a:r>
            <a:endParaRPr lang="en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6"/>
              </a:rPr>
              <a:t>https://www.chemie-schule.de/KnowHow/Fossile_Energie</a:t>
            </a:r>
            <a:endParaRPr lang="en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7"/>
              </a:rPr>
              <a:t>http://www.5z8.info/how-to-build-a-bomb_u8m3ud_stalin-will-rise-again</a:t>
            </a:r>
            <a:endParaRPr lang="en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/>
              <a:t>Inhalt</a:t>
            </a:r>
            <a:endParaRPr dirty="0"/>
          </a:p>
        </p:txBody>
      </p:sp>
      <p:sp>
        <p:nvSpPr>
          <p:cNvPr id="142" name="Google Shape;142;p29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64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Was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Fossile</a:t>
            </a:r>
            <a:r>
              <a:rPr lang="en-DE" dirty="0"/>
              <a:t> </a:t>
            </a:r>
            <a:r>
              <a:rPr lang="en-DE" dirty="0" err="1"/>
              <a:t>brennstoffe</a:t>
            </a:r>
            <a:r>
              <a:rPr lang="en-DE" dirty="0"/>
              <a:t>?</a:t>
            </a:r>
            <a:endParaRPr dirty="0"/>
          </a:p>
        </p:txBody>
      </p:sp>
      <p:sp>
        <p:nvSpPr>
          <p:cNvPr id="143" name="Google Shape;143;p29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/>
              <a:t>Wofür</a:t>
            </a:r>
            <a:r>
              <a:rPr lang="en-DE" dirty="0"/>
              <a:t> </a:t>
            </a:r>
            <a:r>
              <a:rPr lang="en-DE" dirty="0" err="1"/>
              <a:t>braucht</a:t>
            </a:r>
            <a:r>
              <a:rPr lang="en-DE" dirty="0"/>
              <a:t> man </a:t>
            </a:r>
            <a:r>
              <a:rPr lang="en-DE" dirty="0" err="1"/>
              <a:t>fossile</a:t>
            </a:r>
            <a:r>
              <a:rPr lang="en-DE" dirty="0"/>
              <a:t> </a:t>
            </a:r>
            <a:r>
              <a:rPr lang="en-DE" dirty="0" err="1"/>
              <a:t>Brennstoffe</a:t>
            </a:r>
            <a:r>
              <a:rPr lang="en-DE" dirty="0"/>
              <a:t> </a:t>
            </a:r>
            <a:r>
              <a:rPr lang="en-DE" dirty="0" err="1"/>
              <a:t>überhaupt</a:t>
            </a:r>
            <a:r>
              <a:rPr lang="en-DE" dirty="0"/>
              <a:t>?</a:t>
            </a: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Wie </a:t>
            </a:r>
            <a:r>
              <a:rPr lang="en-DE" dirty="0" err="1"/>
              <a:t>entstehen</a:t>
            </a:r>
            <a:r>
              <a:rPr lang="en-DE" dirty="0"/>
              <a:t> </a:t>
            </a:r>
            <a:r>
              <a:rPr lang="en-DE" dirty="0" err="1"/>
              <a:t>sie</a:t>
            </a:r>
            <a:r>
              <a:rPr lang="en-DE" dirty="0"/>
              <a:t>?</a:t>
            </a:r>
            <a:endParaRPr dirty="0"/>
          </a:p>
        </p:txBody>
      </p:sp>
      <p:sp>
        <p:nvSpPr>
          <p:cNvPr id="146" name="Google Shape;146;p29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Was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Alternativen</a:t>
            </a:r>
            <a:r>
              <a:rPr lang="en-DE" dirty="0"/>
              <a:t>?</a:t>
            </a:r>
            <a:endParaRPr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/>
              <a:t>Lohnt</a:t>
            </a:r>
            <a:r>
              <a:rPr lang="en-DE" dirty="0"/>
              <a:t> es </a:t>
            </a:r>
            <a:r>
              <a:rPr lang="en-DE" dirty="0" err="1"/>
              <a:t>sich</a:t>
            </a:r>
            <a:r>
              <a:rPr lang="en-DE" dirty="0"/>
              <a:t>, </a:t>
            </a:r>
            <a:r>
              <a:rPr lang="en-DE" dirty="0" err="1"/>
              <a:t>diese</a:t>
            </a:r>
            <a:r>
              <a:rPr lang="en-DE" dirty="0"/>
              <a:t> </a:t>
            </a:r>
            <a:r>
              <a:rPr lang="en-DE" dirty="0" err="1"/>
              <a:t>Alternativen</a:t>
            </a:r>
            <a:r>
              <a:rPr lang="en-DE" dirty="0"/>
              <a:t> </a:t>
            </a:r>
            <a:r>
              <a:rPr lang="en-DE" dirty="0" err="1"/>
              <a:t>zu</a:t>
            </a:r>
            <a:r>
              <a:rPr lang="en-DE" dirty="0"/>
              <a:t> </a:t>
            </a:r>
            <a:r>
              <a:rPr lang="en-DE" dirty="0" err="1"/>
              <a:t>verwenden</a:t>
            </a:r>
            <a:r>
              <a:rPr lang="en-DE" dirty="0"/>
              <a:t>?</a:t>
            </a:r>
            <a:endParaRPr dirty="0"/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/>
              <a:t>Diskussionsfrage</a:t>
            </a:r>
            <a:endParaRPr dirty="0"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 err="1"/>
              <a:t>Quellen</a:t>
            </a:r>
            <a:endParaRPr dirty="0"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 idx="2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14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17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8DD086-93BD-2549-B900-465FDC32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7" b="96007" l="817" r="96078">
                        <a14:foregroundMark x1="8824" y1="53577" x2="10294" y2="68220"/>
                        <a14:foregroundMark x1="7026" y1="57404" x2="39542" y2="83028"/>
                        <a14:foregroundMark x1="39542" y1="83028" x2="62092" y2="61398"/>
                        <a14:foregroundMark x1="62092" y1="61398" x2="61601" y2="48419"/>
                        <a14:foregroundMark x1="48366" y1="52745" x2="50000" y2="43760"/>
                        <a14:foregroundMark x1="47386" y1="50250" x2="54575" y2="47421"/>
                        <a14:foregroundMark x1="38072" y1="57404" x2="45098" y2="51414"/>
                        <a14:foregroundMark x1="35784" y1="52080" x2="32190" y2="54576"/>
                        <a14:foregroundMark x1="42484" y1="48586" x2="28595" y2="49750"/>
                        <a14:foregroundMark x1="46895" y1="45591" x2="49673" y2="47587"/>
                        <a14:foregroundMark x1="58824" y1="90017" x2="38072" y2="96173"/>
                        <a14:foregroundMark x1="10784" y1="67720" x2="980" y2="58403"/>
                        <a14:foregroundMark x1="26634" y1="52745" x2="52941" y2="51747"/>
                        <a14:foregroundMark x1="52941" y1="51747" x2="26634" y2="57072"/>
                        <a14:foregroundMark x1="26634" y1="57072" x2="25490" y2="42097"/>
                        <a14:foregroundMark x1="56209" y1="47088" x2="62582" y2="58735"/>
                        <a14:foregroundMark x1="49346" y1="39101" x2="50980" y2="49750"/>
                        <a14:foregroundMark x1="50490" y1="38602" x2="54248" y2="61231"/>
                        <a14:foregroundMark x1="51144" y1="63062" x2="52778" y2="70882"/>
                        <a14:foregroundMark x1="51471" y1="56905" x2="61438" y2="63394"/>
                        <a14:foregroundMark x1="54739" y1="57903" x2="49673" y2="61564"/>
                        <a14:foregroundMark x1="25490" y1="52246" x2="27778" y2="64892"/>
                        <a14:foregroundMark x1="37255" y1="39268" x2="38725" y2="48586"/>
                        <a14:foregroundMark x1="91830" y1="33943" x2="96078" y2="38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5206" y="3939133"/>
            <a:ext cx="946809" cy="929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 idx="2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4007825" y="21739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Was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fossile</a:t>
            </a:r>
            <a:r>
              <a:rPr lang="en-DE" dirty="0"/>
              <a:t> </a:t>
            </a:r>
            <a:r>
              <a:rPr lang="en-DE" dirty="0" err="1"/>
              <a:t>Brennstoffe</a:t>
            </a:r>
            <a:r>
              <a:rPr lang="en-DE" dirty="0"/>
              <a:t>?</a:t>
            </a:r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5621050" y="2841677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Wofür braucht man </a:t>
            </a:r>
            <a:r>
              <a:rPr lang="en-DE" dirty="0" err="1"/>
              <a:t>sie</a:t>
            </a:r>
            <a:r>
              <a:rPr lang="de-DE" dirty="0"/>
              <a:t> überhaupt?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Was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fossile</a:t>
            </a:r>
            <a:r>
              <a:rPr lang="en-DE" dirty="0"/>
              <a:t> </a:t>
            </a:r>
            <a:r>
              <a:rPr lang="en-DE" dirty="0" err="1"/>
              <a:t>Brennstoffe</a:t>
            </a:r>
            <a:endParaRPr dirty="0"/>
          </a:p>
        </p:txBody>
      </p:sp>
      <p:sp>
        <p:nvSpPr>
          <p:cNvPr id="219" name="Google Shape;219;p32"/>
          <p:cNvSpPr/>
          <p:nvPr/>
        </p:nvSpPr>
        <p:spPr>
          <a:xfrm rot="-1853308">
            <a:off x="3061826" y="1966252"/>
            <a:ext cx="2991614" cy="960775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1" name="Google Shape;221;p32"/>
          <p:cNvSpPr/>
          <p:nvPr/>
        </p:nvSpPr>
        <p:spPr>
          <a:xfrm>
            <a:off x="3364913" y="2579775"/>
            <a:ext cx="717300" cy="717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2" name="Google Shape;222;p32"/>
          <p:cNvSpPr/>
          <p:nvPr/>
        </p:nvSpPr>
        <p:spPr>
          <a:xfrm>
            <a:off x="5078438" y="1561600"/>
            <a:ext cx="717300" cy="7173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Nutzung</a:t>
            </a:r>
            <a:endParaRPr sz="2400"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521161" y="2828489"/>
            <a:ext cx="2480169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Bei </a:t>
            </a:r>
            <a:r>
              <a:rPr lang="en-DE" sz="1600" dirty="0" err="1"/>
              <a:t>ihrer</a:t>
            </a:r>
            <a:r>
              <a:rPr lang="en-DE" sz="1600" dirty="0"/>
              <a:t> </a:t>
            </a:r>
            <a:r>
              <a:rPr lang="en-DE" sz="1600" dirty="0" err="1"/>
              <a:t>Verbrennung</a:t>
            </a:r>
            <a:r>
              <a:rPr lang="en-DE" sz="1600" dirty="0"/>
              <a:t> </a:t>
            </a:r>
            <a:r>
              <a:rPr lang="en-DE" sz="1600" dirty="0" err="1"/>
              <a:t>wird</a:t>
            </a:r>
            <a:r>
              <a:rPr lang="en-DE" sz="1600" dirty="0"/>
              <a:t> </a:t>
            </a:r>
            <a:r>
              <a:rPr lang="en-DE" sz="1600" dirty="0" err="1"/>
              <a:t>viel</a:t>
            </a:r>
            <a:r>
              <a:rPr lang="en-DE" sz="1600" dirty="0"/>
              <a:t> </a:t>
            </a:r>
            <a:r>
              <a:rPr lang="en-DE" sz="1600" dirty="0" err="1"/>
              <a:t>Energie</a:t>
            </a:r>
            <a:r>
              <a:rPr lang="en-DE" sz="1600" dirty="0"/>
              <a:t> </a:t>
            </a:r>
            <a:r>
              <a:rPr lang="en-DE" sz="1600" dirty="0" err="1"/>
              <a:t>freigesetzt</a:t>
            </a:r>
            <a:endParaRPr lang="en-DE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Daher </a:t>
            </a:r>
            <a:r>
              <a:rPr lang="en-DE" sz="1600" dirty="0" err="1"/>
              <a:t>eine</a:t>
            </a:r>
            <a:r>
              <a:rPr lang="en-DE" sz="1600" dirty="0"/>
              <a:t> </a:t>
            </a:r>
            <a:r>
              <a:rPr lang="en-DE" sz="1600" dirty="0" err="1"/>
              <a:t>beliebte</a:t>
            </a:r>
            <a:r>
              <a:rPr lang="en-DE" sz="1600" dirty="0"/>
              <a:t> </a:t>
            </a:r>
            <a:r>
              <a:rPr lang="en-DE" sz="1600" dirty="0" err="1"/>
              <a:t>Energiequelle</a:t>
            </a:r>
            <a:endParaRPr lang="en-DE" sz="1600" dirty="0"/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3343913" y="2739250"/>
            <a:ext cx="7593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01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5047163" y="1678341"/>
            <a:ext cx="779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02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400" dirty="0" err="1"/>
              <a:t>Nachteil</a:t>
            </a:r>
            <a:endParaRPr sz="2400" dirty="0"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Die </a:t>
            </a:r>
            <a:r>
              <a:rPr lang="en-US" sz="1600" dirty="0" err="1"/>
              <a:t>Verbrennung</a:t>
            </a:r>
            <a:r>
              <a:rPr lang="en-US" sz="1600" dirty="0"/>
              <a:t> </a:t>
            </a:r>
            <a:r>
              <a:rPr lang="en-US" sz="1600" dirty="0" err="1"/>
              <a:t>setzt</a:t>
            </a:r>
            <a:r>
              <a:rPr lang="en-US" sz="1600" dirty="0"/>
              <a:t> CO₂</a:t>
            </a:r>
            <a:r>
              <a:rPr lang="en-DE" sz="1600" dirty="0"/>
              <a:t> </a:t>
            </a:r>
            <a:r>
              <a:rPr lang="en-DE" sz="1600" dirty="0" err="1"/>
              <a:t>frei</a:t>
            </a:r>
            <a:endParaRPr lang="en-DE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DE" sz="1400" dirty="0"/>
              <a:t>CO₂ </a:t>
            </a:r>
            <a:r>
              <a:rPr lang="en-DE" sz="1400" dirty="0" err="1"/>
              <a:t>fördert</a:t>
            </a:r>
            <a:r>
              <a:rPr lang="en-DE" sz="1400" dirty="0"/>
              <a:t> die </a:t>
            </a:r>
            <a:r>
              <a:rPr lang="en-DE" sz="1400" dirty="0" err="1"/>
              <a:t>Klimaerwärmung</a:t>
            </a:r>
            <a:endParaRPr lang="en-US" sz="14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557ECCC-128A-DDD7-EE8F-9BAA8393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89" y="2864601"/>
            <a:ext cx="3284920" cy="2190631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7C8C885-656C-AA70-A897-5F3C7B21051D}"/>
              </a:ext>
            </a:extLst>
          </p:cNvPr>
          <p:cNvCxnSpPr/>
          <p:nvPr/>
        </p:nvCxnSpPr>
        <p:spPr>
          <a:xfrm flipV="1">
            <a:off x="4311650" y="3205426"/>
            <a:ext cx="2563985" cy="1163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3702AAA-942B-EC8D-5340-08AF67D60A9E}"/>
              </a:ext>
            </a:extLst>
          </p:cNvPr>
          <p:cNvSpPr txBox="1"/>
          <p:nvPr/>
        </p:nvSpPr>
        <p:spPr>
          <a:xfrm>
            <a:off x="3553302" y="4283538"/>
            <a:ext cx="109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 err="1"/>
              <a:t>Abgase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2839411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ctrTitle"/>
          </p:nvPr>
        </p:nvSpPr>
        <p:spPr>
          <a:xfrm flipH="1">
            <a:off x="616948" y="200761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4400" dirty="0" err="1"/>
              <a:t>Reaktionsgleichung</a:t>
            </a:r>
            <a:endParaRPr sz="4400" dirty="0"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1"/>
          </p:nvPr>
        </p:nvSpPr>
        <p:spPr>
          <a:xfrm flipH="1">
            <a:off x="616947" y="1696350"/>
            <a:ext cx="3471521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400" dirty="0"/>
              <a:t>C + O₂ → CO₂ + </a:t>
            </a:r>
            <a:r>
              <a:rPr lang="en-DE" sz="2400" dirty="0" err="1"/>
              <a:t>Wärme</a:t>
            </a:r>
            <a:endParaRPr lang="en-DE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400" dirty="0"/>
              <a:t>→ Exotherm </a:t>
            </a:r>
            <a:endParaRPr sz="2400" dirty="0"/>
          </a:p>
        </p:txBody>
      </p:sp>
      <p:sp>
        <p:nvSpPr>
          <p:cNvPr id="239" name="Google Shape;239;p33"/>
          <p:cNvSpPr/>
          <p:nvPr/>
        </p:nvSpPr>
        <p:spPr>
          <a:xfrm>
            <a:off x="4827525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l="29301" t="10240" r="17713" b="10248"/>
          <a:stretch/>
        </p:blipFill>
        <p:spPr>
          <a:xfrm>
            <a:off x="4827525" y="812100"/>
            <a:ext cx="3049500" cy="3050100"/>
          </a:xfrm>
          <a:prstGeom prst="ellipse">
            <a:avLst/>
          </a:pr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9ABEF2D-044F-8DF7-F367-2A7F7B8B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61" y="2741939"/>
            <a:ext cx="4065524" cy="2286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Wie </a:t>
            </a:r>
            <a:r>
              <a:rPr lang="en-US" dirty="0" err="1"/>
              <a:t>entstehen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?</a:t>
            </a:r>
          </a:p>
        </p:txBody>
      </p:sp>
      <p:sp>
        <p:nvSpPr>
          <p:cNvPr id="253" name="Google Shape;253;p35"/>
          <p:cNvSpPr txBox="1">
            <a:spLocks noGrp="1"/>
          </p:cNvSpPr>
          <p:nvPr>
            <p:ph type="title" idx="2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ACE092-1A60-5C48-7536-39305C755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" y="2767300"/>
            <a:ext cx="3975956" cy="223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2.</a:t>
            </a:r>
            <a:endParaRPr dirty="0"/>
          </a:p>
        </p:txBody>
      </p:sp>
      <p:sp>
        <p:nvSpPr>
          <p:cNvPr id="169" name="Google Shape;169;p31"/>
          <p:cNvSpPr/>
          <p:nvPr/>
        </p:nvSpPr>
        <p:spPr>
          <a:xfrm>
            <a:off x="-691411" y="1228650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21766" y="1092200"/>
            <a:ext cx="3897031" cy="39338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DE" sz="1600" dirty="0"/>
              <a:t>Sind </a:t>
            </a:r>
            <a:r>
              <a:rPr lang="de-DE" sz="1600" dirty="0"/>
              <a:t>aus Plankton, Pflanzen und Tieren</a:t>
            </a:r>
            <a:r>
              <a:rPr lang="en-DE" sz="1600" dirty="0"/>
              <a:t> </a:t>
            </a:r>
            <a:r>
              <a:rPr lang="en-DE" sz="1600" dirty="0" err="1"/>
              <a:t>vor</a:t>
            </a:r>
            <a:r>
              <a:rPr lang="en-DE" sz="1600" dirty="0"/>
              <a:t> 50 </a:t>
            </a:r>
            <a:r>
              <a:rPr lang="en-DE" sz="1600" dirty="0" err="1"/>
              <a:t>mio</a:t>
            </a:r>
            <a:r>
              <a:rPr lang="en-DE" sz="1600" dirty="0"/>
              <a:t>. Jahren</a:t>
            </a:r>
            <a:r>
              <a:rPr lang="de-DE" sz="1600" dirty="0"/>
              <a:t> entstanden</a:t>
            </a:r>
            <a:endParaRPr lang="en-DE" sz="1600" dirty="0"/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DE" sz="1600" dirty="0"/>
              <a:t>W</a:t>
            </a:r>
            <a:r>
              <a:rPr lang="de-DE" sz="1600" dirty="0" err="1"/>
              <a:t>uchsen</a:t>
            </a:r>
            <a:r>
              <a:rPr lang="de-DE" sz="1600" dirty="0"/>
              <a:t> durch die Energie der Sonne.</a:t>
            </a:r>
            <a:endParaRPr lang="en-DE" sz="1600" dirty="0"/>
          </a:p>
          <a:p>
            <a:pPr marL="742950" lvl="1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de-DE" dirty="0"/>
              <a:t>neue Zellen gebildet, indem aus </a:t>
            </a:r>
            <a:r>
              <a:rPr lang="de-DE" dirty="0">
                <a:latin typeface="Hind Vadodara Light" panose="02000000000000000000" pitchFamily="2" charset="0"/>
                <a:cs typeface="Hind Vadodara Light" panose="02000000000000000000" pitchFamily="2" charset="0"/>
              </a:rPr>
              <a:t>de</a:t>
            </a:r>
            <a:r>
              <a:rPr lang="en-DE" dirty="0">
                <a:latin typeface="Hind Vadodara Light" panose="02000000000000000000" pitchFamily="2" charset="0"/>
                <a:cs typeface="Hind Vadodara Light" panose="02000000000000000000" pitchFamily="2" charset="0"/>
              </a:rPr>
              <a:t>m CO</a:t>
            </a:r>
            <a:r>
              <a:rPr lang="en-DE" dirty="0"/>
              <a:t>₂</a:t>
            </a:r>
            <a:r>
              <a:rPr lang="en-DE" dirty="0"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de-DE" dirty="0">
                <a:latin typeface="Hind Vadodara Light" panose="02000000000000000000" pitchFamily="2" charset="0"/>
                <a:cs typeface="Hind Vadodara Light" panose="02000000000000000000" pitchFamily="2" charset="0"/>
              </a:rPr>
              <a:t>in </a:t>
            </a:r>
            <a:r>
              <a:rPr lang="de-DE" dirty="0"/>
              <a:t>der Luft Kohlenstoff gebunden wurde.</a:t>
            </a:r>
            <a:endParaRPr lang="en-DE" dirty="0"/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de-DE" dirty="0"/>
              <a:t>Erdöl und Erdgas</a:t>
            </a:r>
            <a:r>
              <a:rPr lang="en-DE" dirty="0"/>
              <a:t> </a:t>
            </a:r>
            <a:r>
              <a:rPr lang="en-DE" dirty="0" err="1"/>
              <a:t>reichen</a:t>
            </a:r>
            <a:r>
              <a:rPr lang="de-DE" dirty="0"/>
              <a:t> </a:t>
            </a:r>
            <a:r>
              <a:rPr lang="en-DE" dirty="0"/>
              <a:t>für ca.</a:t>
            </a:r>
            <a:r>
              <a:rPr lang="de-DE" dirty="0"/>
              <a:t> 50 Jahre und Kohle </a:t>
            </a:r>
            <a:r>
              <a:rPr lang="en-DE" dirty="0"/>
              <a:t>für </a:t>
            </a:r>
            <a:r>
              <a:rPr lang="de-DE" dirty="0" err="1"/>
              <a:t>ca</a:t>
            </a:r>
            <a:r>
              <a:rPr lang="en-DE" dirty="0"/>
              <a:t>.</a:t>
            </a:r>
            <a:r>
              <a:rPr lang="de-DE" dirty="0"/>
              <a:t> 130 Jahre</a:t>
            </a:r>
            <a:endParaRPr dirty="0"/>
          </a:p>
        </p:txBody>
      </p:sp>
      <p:grpSp>
        <p:nvGrpSpPr>
          <p:cNvPr id="171" name="Google Shape;171;p31"/>
          <p:cNvGrpSpPr/>
          <p:nvPr/>
        </p:nvGrpSpPr>
        <p:grpSpPr>
          <a:xfrm>
            <a:off x="3750675" y="1647300"/>
            <a:ext cx="7125699" cy="2743119"/>
            <a:chOff x="3750675" y="1647300"/>
            <a:chExt cx="7125699" cy="2743119"/>
          </a:xfrm>
        </p:grpSpPr>
        <p:sp>
          <p:nvSpPr>
            <p:cNvPr id="172" name="Google Shape;172;p31"/>
            <p:cNvSpPr/>
            <p:nvPr/>
          </p:nvSpPr>
          <p:spPr>
            <a:xfrm>
              <a:off x="4417350" y="4125419"/>
              <a:ext cx="6459024" cy="265000"/>
            </a:xfrm>
            <a:custGeom>
              <a:avLst/>
              <a:gdLst/>
              <a:ahLst/>
              <a:cxnLst/>
              <a:rect l="l" t="t" r="r" b="b"/>
              <a:pathLst>
                <a:path w="284038" h="10600" extrusionOk="0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5814975" y="2149825"/>
              <a:ext cx="1124175" cy="839125"/>
            </a:xfrm>
            <a:custGeom>
              <a:avLst/>
              <a:gdLst/>
              <a:ahLst/>
              <a:cxnLst/>
              <a:rect l="l" t="t" r="r" b="b"/>
              <a:pathLst>
                <a:path w="44967" h="33565" fill="none" extrusionOk="0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8177725" y="2843725"/>
              <a:ext cx="716000" cy="258975"/>
            </a:xfrm>
            <a:custGeom>
              <a:avLst/>
              <a:gdLst/>
              <a:ahLst/>
              <a:cxnLst/>
              <a:rect l="l" t="t" r="r" b="b"/>
              <a:pathLst>
                <a:path w="28640" h="10359" fill="none" extrusionOk="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8502400" y="3013675"/>
              <a:ext cx="782100" cy="1108250"/>
            </a:xfrm>
            <a:custGeom>
              <a:avLst/>
              <a:gdLst/>
              <a:ahLst/>
              <a:cxnLst/>
              <a:rect l="l" t="t" r="r" b="b"/>
              <a:pathLst>
                <a:path w="31284" h="44330" extrusionOk="0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7317875" y="1959125"/>
              <a:ext cx="585525" cy="632350"/>
            </a:xfrm>
            <a:custGeom>
              <a:avLst/>
              <a:gdLst/>
              <a:ahLst/>
              <a:cxnLst/>
              <a:rect l="l" t="t" r="r" b="b"/>
              <a:pathLst>
                <a:path w="23421" h="25294" extrusionOk="0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8943875" y="2263575"/>
              <a:ext cx="551400" cy="689225"/>
            </a:xfrm>
            <a:custGeom>
              <a:avLst/>
              <a:gdLst/>
              <a:ahLst/>
              <a:cxnLst/>
              <a:rect l="l" t="t" r="r" b="b"/>
              <a:pathLst>
                <a:path w="22056" h="27569" extrusionOk="0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4599825" y="1647300"/>
              <a:ext cx="792275" cy="883275"/>
            </a:xfrm>
            <a:custGeom>
              <a:avLst/>
              <a:gdLst/>
              <a:ahLst/>
              <a:cxnLst/>
              <a:rect l="l" t="t" r="r" b="b"/>
              <a:pathLst>
                <a:path w="31691" h="35331" extrusionOk="0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8510275" y="3320800"/>
              <a:ext cx="113775" cy="60925"/>
            </a:xfrm>
            <a:custGeom>
              <a:avLst/>
              <a:gdLst/>
              <a:ahLst/>
              <a:cxnLst/>
              <a:rect l="l" t="t" r="r" b="b"/>
              <a:pathLst>
                <a:path w="4551" h="2437" extrusionOk="0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6984963" y="3341663"/>
              <a:ext cx="823075" cy="792225"/>
            </a:xfrm>
            <a:custGeom>
              <a:avLst/>
              <a:gdLst/>
              <a:ahLst/>
              <a:cxnLst/>
              <a:rect l="l" t="t" r="r" b="b"/>
              <a:pathLst>
                <a:path w="32923" h="31689" extrusionOk="0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7238900" y="2687800"/>
              <a:ext cx="263675" cy="713325"/>
            </a:xfrm>
            <a:custGeom>
              <a:avLst/>
              <a:gdLst/>
              <a:ahLst/>
              <a:cxnLst/>
              <a:rect l="l" t="t" r="r" b="b"/>
              <a:pathLst>
                <a:path w="10547" h="28533" extrusionOk="0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7198750" y="2620900"/>
              <a:ext cx="343975" cy="74300"/>
            </a:xfrm>
            <a:custGeom>
              <a:avLst/>
              <a:gdLst/>
              <a:ahLst/>
              <a:cxnLst/>
              <a:rect l="l" t="t" r="r" b="b"/>
              <a:pathLst>
                <a:path w="13759" h="2972" extrusionOk="0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8357050" y="3352900"/>
              <a:ext cx="420900" cy="769750"/>
            </a:xfrm>
            <a:custGeom>
              <a:avLst/>
              <a:gdLst/>
              <a:ahLst/>
              <a:cxnLst/>
              <a:rect l="l" t="t" r="r" b="b"/>
              <a:pathLst>
                <a:path w="16836" h="30790" extrusionOk="0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5398100" y="3508850"/>
              <a:ext cx="471775" cy="608925"/>
            </a:xfrm>
            <a:custGeom>
              <a:avLst/>
              <a:gdLst/>
              <a:ahLst/>
              <a:cxnLst/>
              <a:rect l="l" t="t" r="r" b="b"/>
              <a:pathLst>
                <a:path w="18871" h="24357" extrusionOk="0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6363675" y="3320825"/>
              <a:ext cx="503875" cy="794275"/>
            </a:xfrm>
            <a:custGeom>
              <a:avLst/>
              <a:gdLst/>
              <a:ahLst/>
              <a:cxnLst/>
              <a:rect l="l" t="t" r="r" b="b"/>
              <a:pathLst>
                <a:path w="20155" h="31771" extrusionOk="0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805025" y="3390400"/>
              <a:ext cx="518525" cy="731250"/>
            </a:xfrm>
            <a:custGeom>
              <a:avLst/>
              <a:gdLst/>
              <a:ahLst/>
              <a:cxnLst/>
              <a:rect l="l" t="t" r="r" b="b"/>
              <a:pathLst>
                <a:path w="20741" h="29250" extrusionOk="0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6084975" y="3371000"/>
              <a:ext cx="532325" cy="751375"/>
            </a:xfrm>
            <a:custGeom>
              <a:avLst/>
              <a:gdLst/>
              <a:ahLst/>
              <a:cxnLst/>
              <a:rect l="l" t="t" r="r" b="b"/>
              <a:pathLst>
                <a:path w="21293" h="30055" extrusionOk="0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6170300" y="3677475"/>
              <a:ext cx="380100" cy="414875"/>
            </a:xfrm>
            <a:custGeom>
              <a:avLst/>
              <a:gdLst/>
              <a:ahLst/>
              <a:cxnLst/>
              <a:rect l="l" t="t" r="r" b="b"/>
              <a:pathLst>
                <a:path w="15204" h="16595" extrusionOk="0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819825" y="3204375"/>
              <a:ext cx="649600" cy="918125"/>
            </a:xfrm>
            <a:custGeom>
              <a:avLst/>
              <a:gdLst/>
              <a:ahLst/>
              <a:cxnLst/>
              <a:rect l="l" t="t" r="r" b="b"/>
              <a:pathLst>
                <a:path w="25984" h="36725" extrusionOk="0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924050" y="3579100"/>
              <a:ext cx="463725" cy="505900"/>
            </a:xfrm>
            <a:custGeom>
              <a:avLst/>
              <a:gdLst/>
              <a:ahLst/>
              <a:cxnLst/>
              <a:rect l="l" t="t" r="r" b="b"/>
              <a:pathLst>
                <a:path w="18549" h="20236" extrusionOk="0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8090725" y="3085950"/>
              <a:ext cx="169325" cy="52225"/>
            </a:xfrm>
            <a:custGeom>
              <a:avLst/>
              <a:gdLst/>
              <a:ahLst/>
              <a:cxnLst/>
              <a:rect l="l" t="t" r="r" b="b"/>
              <a:pathLst>
                <a:path w="6773" h="2089" extrusionOk="0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5068875" y="3234500"/>
              <a:ext cx="773550" cy="881275"/>
            </a:xfrm>
            <a:custGeom>
              <a:avLst/>
              <a:gdLst/>
              <a:ahLst/>
              <a:cxnLst/>
              <a:rect l="l" t="t" r="r" b="b"/>
              <a:pathLst>
                <a:path w="30942" h="35251" extrusionOk="0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6735725" y="3041125"/>
              <a:ext cx="52200" cy="168625"/>
            </a:xfrm>
            <a:custGeom>
              <a:avLst/>
              <a:gdLst/>
              <a:ahLst/>
              <a:cxnLst/>
              <a:rect l="l" t="t" r="r" b="b"/>
              <a:pathLst>
                <a:path w="2088" h="6745" extrusionOk="0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6515575" y="2675775"/>
              <a:ext cx="735400" cy="1454725"/>
            </a:xfrm>
            <a:custGeom>
              <a:avLst/>
              <a:gdLst/>
              <a:ahLst/>
              <a:cxnLst/>
              <a:rect l="l" t="t" r="r" b="b"/>
              <a:pathLst>
                <a:path w="29416" h="58189" extrusionOk="0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6765150" y="2566700"/>
              <a:ext cx="236250" cy="101050"/>
            </a:xfrm>
            <a:custGeom>
              <a:avLst/>
              <a:gdLst/>
              <a:ahLst/>
              <a:cxnLst/>
              <a:rect l="l" t="t" r="r" b="b"/>
              <a:pathLst>
                <a:path w="9450" h="4042" extrusionOk="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6570429" y="3792550"/>
              <a:ext cx="640375" cy="289775"/>
            </a:xfrm>
            <a:custGeom>
              <a:avLst/>
              <a:gdLst/>
              <a:ahLst/>
              <a:cxnLst/>
              <a:rect l="l" t="t" r="r" b="b"/>
              <a:pathLst>
                <a:path w="25615" h="11591" extrusionOk="0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4891164" y="3471375"/>
              <a:ext cx="659800" cy="653100"/>
            </a:xfrm>
            <a:custGeom>
              <a:avLst/>
              <a:gdLst/>
              <a:ahLst/>
              <a:cxnLst/>
              <a:rect l="l" t="t" r="r" b="b"/>
              <a:pathLst>
                <a:path w="26392" h="26124" extrusionOk="0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4934400" y="3746400"/>
              <a:ext cx="479125" cy="331900"/>
            </a:xfrm>
            <a:custGeom>
              <a:avLst/>
              <a:gdLst/>
              <a:ahLst/>
              <a:cxnLst/>
              <a:rect l="l" t="t" r="r" b="b"/>
              <a:pathLst>
                <a:path w="19165" h="13276" extrusionOk="0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7849175" y="3148625"/>
              <a:ext cx="651100" cy="973950"/>
            </a:xfrm>
            <a:custGeom>
              <a:avLst/>
              <a:gdLst/>
              <a:ahLst/>
              <a:cxnLst/>
              <a:rect l="l" t="t" r="r" b="b"/>
              <a:pathLst>
                <a:path w="26044" h="38958" extrusionOk="0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7925450" y="3846100"/>
              <a:ext cx="507225" cy="229525"/>
            </a:xfrm>
            <a:custGeom>
              <a:avLst/>
              <a:gdLst/>
              <a:ahLst/>
              <a:cxnLst/>
              <a:rect l="l" t="t" r="r" b="b"/>
              <a:pathLst>
                <a:path w="20289" h="9181" extrusionOk="0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4823975" y="3726325"/>
              <a:ext cx="63600" cy="182700"/>
            </a:xfrm>
            <a:custGeom>
              <a:avLst/>
              <a:gdLst/>
              <a:ahLst/>
              <a:cxnLst/>
              <a:rect l="l" t="t" r="r" b="b"/>
              <a:pathLst>
                <a:path w="2544" h="7308" extrusionOk="0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5360475" y="2946025"/>
              <a:ext cx="832375" cy="1175350"/>
            </a:xfrm>
            <a:custGeom>
              <a:avLst/>
              <a:gdLst/>
              <a:ahLst/>
              <a:cxnLst/>
              <a:rect l="l" t="t" r="r" b="b"/>
              <a:pathLst>
                <a:path w="33295" h="47014" extrusionOk="0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5675186" y="2871211"/>
              <a:ext cx="233550" cy="71625"/>
            </a:xfrm>
            <a:custGeom>
              <a:avLst/>
              <a:gdLst/>
              <a:ahLst/>
              <a:cxnLst/>
              <a:rect l="l" t="t" r="r" b="b"/>
              <a:pathLst>
                <a:path w="9342" h="2865" extrusionOk="0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rgbClr val="DDA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5582775" y="3425875"/>
              <a:ext cx="424275" cy="368050"/>
            </a:xfrm>
            <a:custGeom>
              <a:avLst/>
              <a:gdLst/>
              <a:ahLst/>
              <a:cxnLst/>
              <a:rect l="l" t="t" r="r" b="b"/>
              <a:pathLst>
                <a:path w="16971" h="14722" extrusionOk="0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5494450" y="3794575"/>
              <a:ext cx="593550" cy="280375"/>
            </a:xfrm>
            <a:custGeom>
              <a:avLst/>
              <a:gdLst/>
              <a:ahLst/>
              <a:cxnLst/>
              <a:rect l="l" t="t" r="r" b="b"/>
              <a:pathLst>
                <a:path w="23742" h="11215" extrusionOk="0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8966150" y="3204375"/>
              <a:ext cx="650250" cy="918125"/>
            </a:xfrm>
            <a:custGeom>
              <a:avLst/>
              <a:gdLst/>
              <a:ahLst/>
              <a:cxnLst/>
              <a:rect l="l" t="t" r="r" b="b"/>
              <a:pathLst>
                <a:path w="26010" h="36725" extrusionOk="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9063000" y="3566400"/>
              <a:ext cx="463725" cy="505875"/>
            </a:xfrm>
            <a:custGeom>
              <a:avLst/>
              <a:gdLst/>
              <a:ahLst/>
              <a:cxnLst/>
              <a:rect l="l" t="t" r="r" b="b"/>
              <a:pathLst>
                <a:path w="18549" h="20235" extrusionOk="0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9297850" y="3567050"/>
              <a:ext cx="228875" cy="505225"/>
            </a:xfrm>
            <a:custGeom>
              <a:avLst/>
              <a:gdLst/>
              <a:ahLst/>
              <a:cxnLst/>
              <a:rect l="l" t="t" r="r" b="b"/>
              <a:pathLst>
                <a:path w="9155" h="20209" extrusionOk="0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7748125" y="3286025"/>
              <a:ext cx="157275" cy="48200"/>
            </a:xfrm>
            <a:custGeom>
              <a:avLst/>
              <a:gdLst/>
              <a:ahLst/>
              <a:cxnLst/>
              <a:rect l="l" t="t" r="r" b="b"/>
              <a:pathLst>
                <a:path w="6291" h="1928" extrusionOk="0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7546050" y="3331525"/>
              <a:ext cx="560100" cy="790850"/>
            </a:xfrm>
            <a:custGeom>
              <a:avLst/>
              <a:gdLst/>
              <a:ahLst/>
              <a:cxnLst/>
              <a:rect l="l" t="t" r="r" b="b"/>
              <a:pathLst>
                <a:path w="22404" h="31634" extrusionOk="0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7636375" y="3654050"/>
              <a:ext cx="399500" cy="436300"/>
            </a:xfrm>
            <a:custGeom>
              <a:avLst/>
              <a:gdLst/>
              <a:ahLst/>
              <a:cxnLst/>
              <a:rect l="l" t="t" r="r" b="b"/>
              <a:pathLst>
                <a:path w="15980" h="17452" extrusionOk="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3750675" y="4122450"/>
              <a:ext cx="7041400" cy="25"/>
            </a:xfrm>
            <a:custGeom>
              <a:avLst/>
              <a:gdLst/>
              <a:ahLst/>
              <a:cxnLst/>
              <a:rect l="l" t="t" r="r" b="b"/>
              <a:pathLst>
                <a:path w="281656" h="1" extrusionOk="0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47320349-2B18-5C3B-2279-3D4251C2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75" y="33662"/>
            <a:ext cx="1524777" cy="1846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7320349-2B18-5C3B-2279-3D4251C2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63" y="0"/>
            <a:ext cx="42480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1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7C9DBAF7-8A28-1194-8A66-8A64E2E94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631444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307</Words>
  <Application>Microsoft Office PowerPoint</Application>
  <PresentationFormat>Bildschirmpräsentation (16:9)</PresentationFormat>
  <Paragraphs>62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Teko Light</vt:lpstr>
      <vt:lpstr>Roboto Condensed Light</vt:lpstr>
      <vt:lpstr>Fira Sans Extra Condensed Medium</vt:lpstr>
      <vt:lpstr>Hind Vadodara Light</vt:lpstr>
      <vt:lpstr>Arial</vt:lpstr>
      <vt:lpstr>Wingdings</vt:lpstr>
      <vt:lpstr>Raleway</vt:lpstr>
      <vt:lpstr>Nunito Light</vt:lpstr>
      <vt:lpstr>Science Fair Newsletter by Slidesgo</vt:lpstr>
      <vt:lpstr>Fossile Brennstoffe und ihre Entstehung</vt:lpstr>
      <vt:lpstr>Inhalt</vt:lpstr>
      <vt:lpstr>01</vt:lpstr>
      <vt:lpstr>Was sind fossile Brennstoffe</vt:lpstr>
      <vt:lpstr>Reaktionsgleichung</vt:lpstr>
      <vt:lpstr>Wie entstehen sie?</vt:lpstr>
      <vt:lpstr>2.</vt:lpstr>
      <vt:lpstr>PowerPoint-Präsentation</vt:lpstr>
      <vt:lpstr>PowerPoint-Präsentation</vt:lpstr>
      <vt:lpstr>Was sind Alternativen?</vt:lpstr>
      <vt:lpstr>Alternativen</vt:lpstr>
      <vt:lpstr>Erdöl</vt:lpstr>
      <vt:lpstr>Ende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Fossile Brennstoffe und ihre Entstehung</dc:title>
  <dc:creator>Philipp</dc:creator>
  <cp:lastModifiedBy>Philipp Gutsche</cp:lastModifiedBy>
  <cp:revision>9</cp:revision>
  <dcterms:modified xsi:type="dcterms:W3CDTF">2022-06-21T17:03:13Z</dcterms:modified>
</cp:coreProperties>
</file>